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86" r:id="rId11"/>
    <p:sldId id="28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4" r:id="rId25"/>
    <p:sldId id="283" r:id="rId26"/>
    <p:sldId id="279" r:id="rId27"/>
    <p:sldId id="280" r:id="rId28"/>
    <p:sldId id="281" r:id="rId29"/>
    <p:sldId id="28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17" autoAdjust="0"/>
  </p:normalViewPr>
  <p:slideViewPr>
    <p:cSldViewPr snapToGrid="0">
      <p:cViewPr varScale="1">
        <p:scale>
          <a:sx n="60" d="100"/>
          <a:sy n="60" d="100"/>
        </p:scale>
        <p:origin x="90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CF29B-95E8-46A6-A449-AE77DDC674E1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73130-E31D-4C34-AB40-427EC6B7B2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26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6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46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30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421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0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81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550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153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73130-E31D-4C34-AB40-427EC6B7B2C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53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8348F-AE45-416E-A2ED-5A5FCCAA6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8A0C2A-322E-49FD-92EC-9A2FCDAEA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244D88-D58F-4916-B747-689BC570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0E0855-CA25-4977-AABE-F79AA4D2D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728C9-F473-42A3-BF17-278B0C85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11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7A010-911D-4559-862F-7ACAF94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43F72B-0811-4572-B05F-21ACF9821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EB8334-547D-465E-B1CD-A852715E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633307-0654-4848-A54C-370A2C4A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7AA8C-3950-4CF6-AAB2-62314C72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60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C9E6E2-F3F5-4EFD-8EB2-BC43537C2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7E06F9-B5A6-4C0A-93D2-89E6B5841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D41D12-C963-42CA-9B44-511945818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2DE0EB-6803-45D7-A760-46ABEF31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277BA6-2303-40BE-B115-AAF5BE0C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87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DEAB85-1CA4-425D-AEEF-C18A96B3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DC697C-0573-4848-BC42-0D7D6433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579EFC-EA05-4FB3-BBA4-6916A512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5F4A3D-408F-4ACA-B9DF-A773695A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69687-1C6F-49A9-86DC-2DD646E4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44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A1370-E32C-4C07-ABAF-10029D2A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D35FE1-97BB-4C22-A520-3CD497609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CD948A-D616-4D88-9B56-E226829E5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96D87D-02DF-43AE-B27F-D8AF25BD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3C0111-292B-475A-AA78-229C4A58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96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E863C-A1DE-49C0-83EF-FABB9B82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52B6B4-EA91-4E28-878A-6A70225F0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76F7C2-DA9C-4AF4-B3AC-DCF6FF4E9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E7B231-956D-4835-9FFE-F8B265F4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E6F5B5-716D-46CE-B98A-5DA5791C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CF16B6-C2D3-4415-8E2D-11BC1390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79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EF4328-B638-4720-A3C0-5A2508A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0477A-4EA8-4A06-B76D-9F201E54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1D56D2-C729-4AF8-B1C1-1BC2680F7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8006D2-C5FF-4F79-9FFF-99484EA79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8D6BA3-F2E1-4525-B880-2789CD297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5B388D-CB62-438E-82A3-4B1F8FE6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2DEDD8-8632-4B38-94C9-6C07F80C1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0DC5211-72EE-4680-B609-00DB5CF2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99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BD7283-8160-47BF-9930-3A6E5A79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77ED42C-8178-4D5B-BE4F-DE6250E0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B1D83F-5052-4F8E-9847-97DF5A82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D0061A-D73F-45DE-9D73-ED3CCF71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8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DB0013-4BD8-4ED9-9ACB-A6CA2AE3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AE34E5-937D-4483-9377-A1E2422D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AD544A-287D-4420-A587-2E82BBAA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817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BD9EC-98F1-421C-9813-EA6C5EAE7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6D63E3-5C20-47F5-92F3-D10310AEC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B60233-9691-4BDA-B938-7D370ADD8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F98977-E6CE-4F0B-8FCE-A7BDB805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6589C95-0175-4AF2-8646-87A6C2AC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C76A26-805A-4E35-84B5-746AC2FF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55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B8ECB5-5743-401E-9877-1CBE60A1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C62319-F7C0-4809-9287-22887D375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7C6779-EA97-4162-99C3-21DEB032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0BD5F0-C76C-4C80-AE79-CB74971B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BC73F-3C87-4FA3-8E9F-978F9141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CBD985-37B1-4144-8C06-3E03840C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71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BF52CAF-F2DD-45B2-8BA3-ECEB270C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E9808A-E7A5-4C6C-9B48-4E614F4EE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A88879-C5B2-4E36-A680-4AD893225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33A56-BD18-4478-A45B-7A73CFA605B2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09797A-16A5-4BE9-A656-3C78D2BF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090FD2-A624-4B24-B00D-1FF4AE38C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E1BA-E2F1-4DFA-A475-7248C44E98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3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www.youtube.com/user/hublotTV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96" y="2831623"/>
            <a:ext cx="4922168" cy="2617153"/>
          </a:xfrm>
          <a:prstGeom prst="rect">
            <a:avLst/>
          </a:prstGeom>
          <a:noFill/>
          <a:effectLst>
            <a:reflection stA="11000" endPos="11000" dist="1905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5783162"/>
            <a:ext cx="10358120" cy="461665"/>
          </a:xfrm>
          <a:prstGeom prst="rect">
            <a:avLst/>
          </a:prstGeom>
          <a:noFill/>
          <a:effectLst>
            <a:reflection stA="45000" endPos="63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L’AVÈNEMENT DES NOUVELLES SOCIÉTES NUMÉRIQUES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D85F87-8142-4B20-887C-FBA532E81021}"/>
              </a:ext>
            </a:extLst>
          </p:cNvPr>
          <p:cNvSpPr/>
          <p:nvPr/>
        </p:nvSpPr>
        <p:spPr>
          <a:xfrm>
            <a:off x="6096000" y="613173"/>
            <a:ext cx="213360" cy="213360"/>
          </a:xfrm>
          <a:prstGeom prst="ellipse">
            <a:avLst/>
          </a:prstGeom>
          <a:gradFill>
            <a:gsLst>
              <a:gs pos="31000">
                <a:schemeClr val="bg1"/>
              </a:gs>
              <a:gs pos="10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E733CF-2D26-4870-B725-E7BB20B02FDB}"/>
              </a:ext>
            </a:extLst>
          </p:cNvPr>
          <p:cNvSpPr txBox="1"/>
          <p:nvPr/>
        </p:nvSpPr>
        <p:spPr>
          <a:xfrm>
            <a:off x="1023620" y="6436219"/>
            <a:ext cx="10358120" cy="461665"/>
          </a:xfrm>
          <a:prstGeom prst="rect">
            <a:avLst/>
          </a:prstGeom>
          <a:noFill/>
          <a:effectLst>
            <a:reflection stA="0"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effectLst/>
                <a:latin typeface="Garamond" panose="02020404030301010803" pitchFamily="18" charset="0"/>
                <a:cs typeface="Biome" panose="020B0502040204020203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745928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TRANSITION DIGITALE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4B43F1-D21C-4136-B9D5-0732CBFCF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87"/>
            <a:ext cx="5937555" cy="4864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D6A6F40-A4DD-4D9C-BF39-F1DD97C3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13" y="2982378"/>
            <a:ext cx="6797940" cy="36114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F24DE6-69DC-4971-8AD2-7C76FD356E01}"/>
              </a:ext>
            </a:extLst>
          </p:cNvPr>
          <p:cNvSpPr txBox="1"/>
          <p:nvPr/>
        </p:nvSpPr>
        <p:spPr>
          <a:xfrm>
            <a:off x="7048310" y="1616998"/>
            <a:ext cx="4516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Evolution du site web de 2011 à 2020</a:t>
            </a:r>
          </a:p>
        </p:txBody>
      </p:sp>
    </p:spTree>
    <p:extLst>
      <p:ext uri="{BB962C8B-B14F-4D97-AF65-F5344CB8AC3E}">
        <p14:creationId xmlns:p14="http://schemas.microsoft.com/office/powerpoint/2010/main" val="2688095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SWOT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18773E-C809-4104-AA71-D3C1400479E8}"/>
              </a:ext>
            </a:extLst>
          </p:cNvPr>
          <p:cNvSpPr txBox="1"/>
          <p:nvPr/>
        </p:nvSpPr>
        <p:spPr>
          <a:xfrm>
            <a:off x="574040" y="1081649"/>
            <a:ext cx="63550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STRENGTHS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De très bons éléments distinctifs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Créativité, possibilité d’innover, grande marge de manœuvre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Saisir la fibre de l’individualité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5ACD1E-8A3A-4274-A478-E58226B69D99}"/>
              </a:ext>
            </a:extLst>
          </p:cNvPr>
          <p:cNvSpPr txBox="1"/>
          <p:nvPr/>
        </p:nvSpPr>
        <p:spPr>
          <a:xfrm>
            <a:off x="574039" y="2955669"/>
            <a:ext cx="63550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WEAKNESSES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En elle-même, la marque ne se remplit pas. Elle produit peu d’histoire autour d’elle-même.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Cible masculine, storytelling masculin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D4BD3A-93E3-4AA2-AF45-2EBFDA47928C}"/>
              </a:ext>
            </a:extLst>
          </p:cNvPr>
          <p:cNvSpPr txBox="1"/>
          <p:nvPr/>
        </p:nvSpPr>
        <p:spPr>
          <a:xfrm>
            <a:off x="574039" y="4552690"/>
            <a:ext cx="635507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OPPORTUNITIES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 mécénat type Anticythère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La nouvelle Sang Bleu +++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Apparition de nouvelles classes bourgeoises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Déplacement de la légitimité culturelle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Partenariats avec des acteurs légitimes de l’imaginaire masculin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14D802E-8D92-47AA-8CB9-159863BBB34B}"/>
              </a:ext>
            </a:extLst>
          </p:cNvPr>
          <p:cNvSpPr txBox="1"/>
          <p:nvPr/>
        </p:nvSpPr>
        <p:spPr>
          <a:xfrm>
            <a:off x="6929118" y="1024785"/>
            <a:ext cx="5004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THREATS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Dilution et appauvrissement de la marque à cause des partenariats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Décodification du luxe actuel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Elle n’est pas d’origine suisse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20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LES CIBLES ou ALLOCUTEURS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0E8E303-71F8-46C5-8717-C11F59BCF041}"/>
              </a:ext>
            </a:extLst>
          </p:cNvPr>
          <p:cNvSpPr txBox="1"/>
          <p:nvPr/>
        </p:nvSpPr>
        <p:spPr>
          <a:xfrm>
            <a:off x="3399199" y="4412834"/>
            <a:ext cx="53936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Les « nouveaux bourgeois »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Rite de passage d’un statut à un autre par l’acte d’achat supporté par l’objet.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 discours est cohérent avec la présence d’un outsider dans le monde de la haute horlogerie.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Culture hip-hop, latino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C4B46D-AA37-436B-BF2E-D52EC024A5B3}"/>
              </a:ext>
            </a:extLst>
          </p:cNvPr>
          <p:cNvSpPr txBox="1"/>
          <p:nvPr/>
        </p:nvSpPr>
        <p:spPr>
          <a:xfrm>
            <a:off x="399962" y="1465741"/>
            <a:ext cx="39688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Les « mécanos »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Savoir-faire de la marque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Fascinés par le travail sur les complications.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Apprécient la fonction poétique de la marque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49A248-85A5-4183-A1D3-01C49B276060}"/>
              </a:ext>
            </a:extLst>
          </p:cNvPr>
          <p:cNvSpPr txBox="1"/>
          <p:nvPr/>
        </p:nvSpPr>
        <p:spPr>
          <a:xfrm>
            <a:off x="7306222" y="1328082"/>
            <a:ext cx="3968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Les « passionnés »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Pas nécessairement fascinés par la haute-horlogerie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Un partenariat a titillé leur passion</a:t>
            </a:r>
          </a:p>
          <a:p>
            <a:pPr marL="342900" indent="-342900" algn="just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La montre est symbole de la passion qu’il porte en hommage à sa passion. </a:t>
            </a:r>
          </a:p>
          <a:p>
            <a:pPr marL="342900" indent="-342900" algn="just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4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MANIFESTATIONS - PARTENARIATS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331203-D25B-4595-8C87-323E1BC8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" y="1528981"/>
            <a:ext cx="2765218" cy="345652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AB6502-1BFD-4844-872F-FA0BB7795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30" y="1173843"/>
            <a:ext cx="5232400" cy="418592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BA15636-D9B6-4A37-B4AA-930A37C18732}"/>
              </a:ext>
            </a:extLst>
          </p:cNvPr>
          <p:cNvSpPr txBox="1"/>
          <p:nvPr/>
        </p:nvSpPr>
        <p:spPr>
          <a:xfrm>
            <a:off x="1148671" y="5552258"/>
            <a:ext cx="897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Partenariat avec un « des meilleurs » joueur de cricket pour sauver les rhinocéros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MANIFESTATIONS - PARTENARIATS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15636-D9B6-4A37-B4AA-930A37C18732}"/>
              </a:ext>
            </a:extLst>
          </p:cNvPr>
          <p:cNvSpPr txBox="1"/>
          <p:nvPr/>
        </p:nvSpPr>
        <p:spPr>
          <a:xfrm>
            <a:off x="1148671" y="5552258"/>
            <a:ext cx="89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Partenariat avec Sang Bleu, tatoueur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72E4E7-027D-4C22-9920-DCA1EF097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1" y="1400629"/>
            <a:ext cx="3180207" cy="36015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1EC213D-E8DF-424B-88D5-1D59B7D6F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79" y="1028898"/>
            <a:ext cx="5834190" cy="42121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5A0010-6807-45AA-B9D6-FAE4C482709B}"/>
              </a:ext>
            </a:extLst>
          </p:cNvPr>
          <p:cNvSpPr txBox="1"/>
          <p:nvPr/>
        </p:nvSpPr>
        <p:spPr>
          <a:xfrm>
            <a:off x="6868160" y="6002013"/>
            <a:ext cx="325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https://www.youtube.com/watch?v=yQNu_jFxItk</a:t>
            </a:r>
          </a:p>
        </p:txBody>
      </p:sp>
    </p:spTree>
    <p:extLst>
      <p:ext uri="{BB962C8B-B14F-4D97-AF65-F5344CB8AC3E}">
        <p14:creationId xmlns:p14="http://schemas.microsoft.com/office/powerpoint/2010/main" val="340179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MANIFESTATIONS - PARTENARIATS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A15636-D9B6-4A37-B4AA-930A37C18732}"/>
              </a:ext>
            </a:extLst>
          </p:cNvPr>
          <p:cNvSpPr txBox="1"/>
          <p:nvPr/>
        </p:nvSpPr>
        <p:spPr>
          <a:xfrm>
            <a:off x="396240" y="5391501"/>
            <a:ext cx="530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Usain Bolt (ci-dessus) déclare posséder 14 montre Hublot et s’en offrir une à chaque victoire.</a:t>
            </a:r>
            <a:endParaRPr lang="fr-FR" sz="1400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AD8C9D-1A3F-45D0-B2F3-5A229E20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486985"/>
            <a:ext cx="8636000" cy="37540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9110F6-95F7-4DA2-8037-1242237C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76" y="1267544"/>
            <a:ext cx="5493726" cy="412395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C414A7D-1B05-47F9-B09B-0567E3BA2BB5}"/>
              </a:ext>
            </a:extLst>
          </p:cNvPr>
          <p:cNvSpPr txBox="1"/>
          <p:nvPr/>
        </p:nvSpPr>
        <p:spPr>
          <a:xfrm>
            <a:off x="6705424" y="5571008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Partenariat Juventus</a:t>
            </a:r>
            <a:endParaRPr lang="fr-FR" sz="1400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7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MANIFESTATIONS - MATÉRIAUX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8ADD16-E9BA-4737-B0D7-F52725A9F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0" y="1310640"/>
            <a:ext cx="3717727" cy="41960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87D046-CDC8-40D6-A717-DB6615B4C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75" y="1330959"/>
            <a:ext cx="2966629" cy="41960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CD010B-9469-4D3A-9516-605BA713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43" y="1310639"/>
            <a:ext cx="3080772" cy="419607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E73BC2C-2F90-48A1-ACB0-8E8171F785ED}"/>
              </a:ext>
            </a:extLst>
          </p:cNvPr>
          <p:cNvSpPr txBox="1"/>
          <p:nvPr/>
        </p:nvSpPr>
        <p:spPr>
          <a:xfrm>
            <a:off x="5611743" y="5741907"/>
            <a:ext cx="156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Saxem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1B282BF-230E-4954-B83C-B9C7DDA833D6}"/>
              </a:ext>
            </a:extLst>
          </p:cNvPr>
          <p:cNvSpPr txBox="1"/>
          <p:nvPr/>
        </p:nvSpPr>
        <p:spPr>
          <a:xfrm>
            <a:off x="9170093" y="5741907"/>
            <a:ext cx="239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Big Bang </a:t>
            </a:r>
            <a:r>
              <a:rPr lang="fr-FR" sz="2400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Unico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EC13B4-EE04-44F2-BA06-2D1F16EECB5C}"/>
              </a:ext>
            </a:extLst>
          </p:cNvPr>
          <p:cNvSpPr txBox="1"/>
          <p:nvPr/>
        </p:nvSpPr>
        <p:spPr>
          <a:xfrm>
            <a:off x="445107" y="5741907"/>
            <a:ext cx="338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Big Bang Usain Bolt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1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INSTAGRAM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23DA22-AB1F-40CC-9D75-4E0791D8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83" y="1063278"/>
            <a:ext cx="8523034" cy="5012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1993DF5-9613-4632-B5FB-AD2A9BD50557}"/>
              </a:ext>
            </a:extLst>
          </p:cNvPr>
          <p:cNvSpPr txBox="1"/>
          <p:nvPr/>
        </p:nvSpPr>
        <p:spPr>
          <a:xfrm>
            <a:off x="1834483" y="6217971"/>
            <a:ext cx="434041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Nombre d’abonnés : 4,7 millions</a:t>
            </a:r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24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FACEBOOK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460B44-E73C-47E1-B9F7-F8817F71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40" y="1287093"/>
            <a:ext cx="9784080" cy="35845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FE7D19B-4F4C-481C-9E15-D7F3AE69A865}"/>
              </a:ext>
            </a:extLst>
          </p:cNvPr>
          <p:cNvSpPr txBox="1"/>
          <p:nvPr/>
        </p:nvSpPr>
        <p:spPr>
          <a:xfrm>
            <a:off x="1148671" y="5552258"/>
            <a:ext cx="8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Contenu produit sur les réseaux sociaux. </a:t>
            </a:r>
          </a:p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+ le motion design est valorisé</a:t>
            </a:r>
          </a:p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Brand content flou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9B68FE-3F38-488F-8753-69651460F537}"/>
              </a:ext>
            </a:extLst>
          </p:cNvPr>
          <p:cNvSpPr txBox="1"/>
          <p:nvPr/>
        </p:nvSpPr>
        <p:spPr>
          <a:xfrm>
            <a:off x="1412240" y="5097833"/>
            <a:ext cx="434041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Nombre d’abonnés : 7,2 millions</a:t>
            </a:r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72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LA MACHINE D’ANTICYTHÈRE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552569-D3E0-4A0F-B4AB-FF3273D66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59" y="1915159"/>
            <a:ext cx="2946260" cy="39283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627AE4-61E0-416D-B6F3-1025201D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4" y="2400607"/>
            <a:ext cx="3316196" cy="29574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E62C953-A948-4EBE-8373-83BDF7A4E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45" y="1445235"/>
            <a:ext cx="3945528" cy="19608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417D8A-9F24-4D36-9976-2A5ADC9D1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79" y="3587882"/>
            <a:ext cx="2946260" cy="225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4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ANCRAGE 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55EAEB-F3AF-414E-A423-BF78976DEBFC}"/>
              </a:ext>
            </a:extLst>
          </p:cNvPr>
          <p:cNvSpPr txBox="1"/>
          <p:nvPr/>
        </p:nvSpPr>
        <p:spPr>
          <a:xfrm>
            <a:off x="1005840" y="1859339"/>
            <a:ext cx="8097520" cy="3139321"/>
          </a:xfrm>
          <a:prstGeom prst="rect">
            <a:avLst/>
          </a:prstGeom>
          <a:noFill/>
          <a:effectLst>
            <a:reflection stA="45000" endPos="41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1980 : fondation par Carlo Crocco  -  Ière montre Or &amp; caoutchouc</a:t>
            </a:r>
          </a:p>
          <a:p>
            <a:endParaRPr lang="fr-FR" dirty="0">
              <a:solidFill>
                <a:schemeClr val="bg1"/>
              </a:solidFill>
              <a:latin typeface="Neue Haas Grotesk Text Pro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2004 : Direction par J.C. </a:t>
            </a:r>
            <a:r>
              <a:rPr lang="fr-FR" dirty="0" err="1">
                <a:solidFill>
                  <a:schemeClr val="bg1"/>
                </a:solidFill>
                <a:latin typeface="Neue Haas Grotesk Text Pro" panose="020B0604020202020204" pitchFamily="34" charset="0"/>
              </a:rPr>
              <a:t>Biver</a:t>
            </a:r>
            <a:endParaRPr lang="fr-FR" dirty="0">
              <a:solidFill>
                <a:schemeClr val="bg1"/>
              </a:solidFill>
              <a:latin typeface="Neue Haas Grotesk Text Pro" panose="020B0604020202020204" pitchFamily="34" charset="0"/>
            </a:endParaRPr>
          </a:p>
          <a:p>
            <a:endParaRPr lang="fr-FR" dirty="0">
              <a:solidFill>
                <a:schemeClr val="bg1"/>
              </a:solidFill>
              <a:latin typeface="Neue Haas Grotesk Text Pro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2007 : </a:t>
            </a:r>
            <a:r>
              <a:rPr lang="fr-FR" dirty="0" err="1">
                <a:solidFill>
                  <a:schemeClr val="bg1"/>
                </a:solidFill>
                <a:latin typeface="Neue Haas Grotesk Text Pro" panose="020B0604020202020204" pitchFamily="34" charset="0"/>
              </a:rPr>
              <a:t>Hublonium</a:t>
            </a:r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 – King Gold – [W, Ti, Pt, céramique]</a:t>
            </a:r>
          </a:p>
          <a:p>
            <a:endParaRPr lang="fr-FR" dirty="0">
              <a:solidFill>
                <a:schemeClr val="bg1"/>
              </a:solidFill>
              <a:latin typeface="Neue Haas Grotesk Text Pro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Rachat  LVMH  - 2008</a:t>
            </a:r>
          </a:p>
          <a:p>
            <a:endParaRPr lang="fr-FR" dirty="0">
              <a:solidFill>
                <a:schemeClr val="bg1"/>
              </a:solidFill>
              <a:latin typeface="Neue Haas Grotesk Text Pro" panose="020B06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Neue Haas Grotesk Text Pro" panose="020B0604020202020204" pitchFamily="34" charset="0"/>
              </a:rPr>
              <a:t>2011 : Projet de la Machine d’Anticythère et Mécénat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6B1BBC-3D98-45BA-824F-F0F5D6BFC42C}"/>
              </a:ext>
            </a:extLst>
          </p:cNvPr>
          <p:cNvSpPr txBox="1"/>
          <p:nvPr/>
        </p:nvSpPr>
        <p:spPr>
          <a:xfrm>
            <a:off x="8528322" y="5266610"/>
            <a:ext cx="3113680" cy="923330"/>
          </a:xfrm>
          <a:prstGeom prst="rect">
            <a:avLst/>
          </a:prstGeom>
          <a:noFill/>
          <a:effectLst>
            <a:reflection stA="27000" endPos="70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La best seller Big Bang 2005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0BC605-08F8-4834-AF29-0B235B0B7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2" t="4857" r="14841" b="4857"/>
          <a:stretch/>
        </p:blipFill>
        <p:spPr>
          <a:xfrm>
            <a:off x="8594179" y="1380309"/>
            <a:ext cx="2981966" cy="3827598"/>
          </a:xfrm>
          <a:prstGeom prst="rect">
            <a:avLst/>
          </a:prstGeom>
          <a:effectLst>
            <a:reflection stA="34000" endPos="18000" dist="520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5534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LA MACHINE D’ANTICYTHÈRE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17DB72-3AC7-4148-A350-05E1724AD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2" y="2211222"/>
            <a:ext cx="5512647" cy="27751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82EE52-6506-4A5C-A657-C732D0F15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590" y="2281205"/>
            <a:ext cx="4586819" cy="263516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ADAE4B2-F676-49DB-89E8-E766FB01E762}"/>
              </a:ext>
            </a:extLst>
          </p:cNvPr>
          <p:cNvSpPr txBox="1"/>
          <p:nvPr/>
        </p:nvSpPr>
        <p:spPr>
          <a:xfrm>
            <a:off x="906650" y="5241002"/>
            <a:ext cx="4866049" cy="84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La machine d’Anticythère au musée d’Athènes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9A6126-BC3D-49E7-9D29-74C296FEE4EA}"/>
              </a:ext>
            </a:extLst>
          </p:cNvPr>
          <p:cNvSpPr txBox="1"/>
          <p:nvPr/>
        </p:nvSpPr>
        <p:spPr>
          <a:xfrm>
            <a:off x="6850590" y="5241002"/>
            <a:ext cx="4866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Matthias </a:t>
            </a:r>
            <a:r>
              <a:rPr lang="fr-FR" sz="2400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Buttet</a:t>
            </a:r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, directeur des complications chez Hublot</a:t>
            </a:r>
          </a:p>
        </p:txBody>
      </p:sp>
    </p:spTree>
    <p:extLst>
      <p:ext uri="{BB962C8B-B14F-4D97-AF65-F5344CB8AC3E}">
        <p14:creationId xmlns:p14="http://schemas.microsoft.com/office/powerpoint/2010/main" val="230177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L’IDENTITÉ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608194" y="2711662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9A6126-BC3D-49E7-9D29-74C296FEE4EA}"/>
              </a:ext>
            </a:extLst>
          </p:cNvPr>
          <p:cNvSpPr txBox="1"/>
          <p:nvPr/>
        </p:nvSpPr>
        <p:spPr>
          <a:xfrm>
            <a:off x="1310640" y="2993181"/>
            <a:ext cx="976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>
                <a:solidFill>
                  <a:schemeClr val="bg1"/>
                </a:solidFill>
                <a:latin typeface="Bell MT" panose="02020503060305020303" pitchFamily="18" charset="0"/>
              </a:rPr>
              <a:t>HUBLOT est une marque pionnière qui favorise les outsiders du luxe.</a:t>
            </a:r>
            <a:endParaRPr lang="fr-FR" sz="2400" i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207E245-D0AC-4BB5-9AE0-7224C78EB2D8}"/>
              </a:ext>
            </a:extLst>
          </p:cNvPr>
          <p:cNvCxnSpPr/>
          <p:nvPr/>
        </p:nvCxnSpPr>
        <p:spPr>
          <a:xfrm>
            <a:off x="3093720" y="4070399"/>
            <a:ext cx="6004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MODÈLE ECR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C1BC01-5904-4D69-9B95-440339243703}"/>
              </a:ext>
            </a:extLst>
          </p:cNvPr>
          <p:cNvSpPr txBox="1"/>
          <p:nvPr/>
        </p:nvSpPr>
        <p:spPr>
          <a:xfrm>
            <a:off x="602107" y="2414530"/>
            <a:ext cx="2918016" cy="464742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EMISSIONS</a:t>
            </a:r>
          </a:p>
          <a:p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Hublot</a:t>
            </a:r>
          </a:p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Deloitte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Evénements privés </a:t>
            </a:r>
            <a:r>
              <a:rPr lang="fr-FR" sz="1600" i="1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BaselWorld</a:t>
            </a:r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Partenariats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Motion design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Matériaux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Genève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Unboxing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Revendeurs agréés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Récompensé par les pairs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montre de luxe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pour les passionnés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de très bonne qualité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58C3F2-F26E-4DE6-BBCF-D4AD1C433B4A}"/>
              </a:ext>
            </a:extLst>
          </p:cNvPr>
          <p:cNvSpPr txBox="1"/>
          <p:nvPr/>
        </p:nvSpPr>
        <p:spPr>
          <a:xfrm>
            <a:off x="9062306" y="1994850"/>
            <a:ext cx="2918016" cy="48320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RECEPTION</a:t>
            </a:r>
          </a:p>
          <a:p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Presse spécialisée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Marque pionnière et innovante (porteuse d’espoir)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Influenceurs du secteur des montres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Bon produit, très esthétique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 secteur universitaire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-&gt; Ne s’exprime pas dans l’espace public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Mécénat narré par des documentaires 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–&gt; marque intelligente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DDDC7B-296B-40F1-BC89-3E5E295E620B}"/>
              </a:ext>
            </a:extLst>
          </p:cNvPr>
          <p:cNvSpPr txBox="1"/>
          <p:nvPr/>
        </p:nvSpPr>
        <p:spPr>
          <a:xfrm>
            <a:off x="3881120" y="1003502"/>
            <a:ext cx="4897120" cy="86177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CONTEXTE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Marché suisse stratégique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Avènement de nouvelles cultures bourgeoises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9185CFE-F60D-4E31-91AC-78C356F3B316}"/>
              </a:ext>
            </a:extLst>
          </p:cNvPr>
          <p:cNvSpPr/>
          <p:nvPr/>
        </p:nvSpPr>
        <p:spPr>
          <a:xfrm>
            <a:off x="4608194" y="2614118"/>
            <a:ext cx="3474720" cy="34747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FE3838A-00CF-4C11-AF55-0A9598189D86}"/>
              </a:ext>
            </a:extLst>
          </p:cNvPr>
          <p:cNvCxnSpPr/>
          <p:nvPr/>
        </p:nvCxnSpPr>
        <p:spPr>
          <a:xfrm flipH="1">
            <a:off x="2570480" y="1434389"/>
            <a:ext cx="822960" cy="8137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2439B49-4D6A-453C-AD9A-2938D59629D5}"/>
              </a:ext>
            </a:extLst>
          </p:cNvPr>
          <p:cNvCxnSpPr/>
          <p:nvPr/>
        </p:nvCxnSpPr>
        <p:spPr>
          <a:xfrm flipV="1">
            <a:off x="2865120" y="1656080"/>
            <a:ext cx="721360" cy="701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69E3FC6-E20D-467C-85EA-A15658B5DFF7}"/>
              </a:ext>
            </a:extLst>
          </p:cNvPr>
          <p:cNvCxnSpPr>
            <a:cxnSpLocks/>
          </p:cNvCxnSpPr>
          <p:nvPr/>
        </p:nvCxnSpPr>
        <p:spPr>
          <a:xfrm>
            <a:off x="8927145" y="1186551"/>
            <a:ext cx="589280" cy="6221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6303268-6AF2-4398-A838-D1DA698B1752}"/>
              </a:ext>
            </a:extLst>
          </p:cNvPr>
          <p:cNvCxnSpPr>
            <a:cxnSpLocks/>
          </p:cNvCxnSpPr>
          <p:nvPr/>
        </p:nvCxnSpPr>
        <p:spPr>
          <a:xfrm flipH="1" flipV="1">
            <a:off x="8845865" y="1492083"/>
            <a:ext cx="375920" cy="4068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0082965-03E7-49D4-9A2F-3C12BE27778E}"/>
              </a:ext>
            </a:extLst>
          </p:cNvPr>
          <p:cNvCxnSpPr/>
          <p:nvPr/>
        </p:nvCxnSpPr>
        <p:spPr>
          <a:xfrm>
            <a:off x="3688080" y="4542932"/>
            <a:ext cx="5842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C8A4B16-2C35-411C-86F2-90B7CCCC8B79}"/>
              </a:ext>
            </a:extLst>
          </p:cNvPr>
          <p:cNvCxnSpPr/>
          <p:nvPr/>
        </p:nvCxnSpPr>
        <p:spPr>
          <a:xfrm flipH="1">
            <a:off x="3688080" y="4351478"/>
            <a:ext cx="6197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1BE4D7F-4BF9-4AAD-A474-2BBCB093AFC0}"/>
              </a:ext>
            </a:extLst>
          </p:cNvPr>
          <p:cNvCxnSpPr/>
          <p:nvPr/>
        </p:nvCxnSpPr>
        <p:spPr>
          <a:xfrm>
            <a:off x="8181150" y="4351478"/>
            <a:ext cx="76981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E46207C-F5D7-4C74-91B3-426CD8ED8548}"/>
              </a:ext>
            </a:extLst>
          </p:cNvPr>
          <p:cNvCxnSpPr/>
          <p:nvPr/>
        </p:nvCxnSpPr>
        <p:spPr>
          <a:xfrm flipH="1">
            <a:off x="8181150" y="4013200"/>
            <a:ext cx="76981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eur droit avec flèche 1023">
            <a:extLst>
              <a:ext uri="{FF2B5EF4-FFF2-40B4-BE49-F238E27FC236}">
                <a16:creationId xmlns:a16="http://schemas.microsoft.com/office/drawing/2014/main" id="{E1C2F940-D017-405E-94D1-713BF2218FD7}"/>
              </a:ext>
            </a:extLst>
          </p:cNvPr>
          <p:cNvCxnSpPr/>
          <p:nvPr/>
        </p:nvCxnSpPr>
        <p:spPr>
          <a:xfrm>
            <a:off x="6024880" y="2006600"/>
            <a:ext cx="0" cy="523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Connecteur droit avec flèche 1025">
            <a:extLst>
              <a:ext uri="{FF2B5EF4-FFF2-40B4-BE49-F238E27FC236}">
                <a16:creationId xmlns:a16="http://schemas.microsoft.com/office/drawing/2014/main" id="{F1961B97-A8B4-4E9E-81D9-E2087437536A}"/>
              </a:ext>
            </a:extLst>
          </p:cNvPr>
          <p:cNvCxnSpPr/>
          <p:nvPr/>
        </p:nvCxnSpPr>
        <p:spPr>
          <a:xfrm flipV="1">
            <a:off x="6248400" y="2006600"/>
            <a:ext cx="0" cy="523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Image 1030">
            <a:extLst>
              <a:ext uri="{FF2B5EF4-FFF2-40B4-BE49-F238E27FC236}">
                <a16:creationId xmlns:a16="http://schemas.microsoft.com/office/drawing/2014/main" id="{633059B7-973B-462B-A64C-FB4F8D3BB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8" y="227305"/>
            <a:ext cx="1948903" cy="19396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C87B7BA7-4D3E-402A-8631-05927E252E14}"/>
              </a:ext>
            </a:extLst>
          </p:cNvPr>
          <p:cNvSpPr txBox="1"/>
          <p:nvPr/>
        </p:nvSpPr>
        <p:spPr>
          <a:xfrm>
            <a:off x="4836140" y="3491954"/>
            <a:ext cx="296886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IDENTITE</a:t>
            </a:r>
          </a:p>
          <a:p>
            <a:pPr algn="ct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High-end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watchmaking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reach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summits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without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submissing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36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71" y="4048406"/>
            <a:ext cx="1414453" cy="75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VISUALISATION DU POSITIONNEMENT DE MARQUE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E05CA31-FCF4-4459-9EE8-7998A5C047BF}"/>
              </a:ext>
            </a:extLst>
          </p:cNvPr>
          <p:cNvCxnSpPr>
            <a:cxnSpLocks/>
          </p:cNvCxnSpPr>
          <p:nvPr/>
        </p:nvCxnSpPr>
        <p:spPr>
          <a:xfrm>
            <a:off x="1239520" y="3515360"/>
            <a:ext cx="97739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8A7B41-3012-48A4-9008-DE638855E557}"/>
              </a:ext>
            </a:extLst>
          </p:cNvPr>
          <p:cNvCxnSpPr/>
          <p:nvPr/>
        </p:nvCxnSpPr>
        <p:spPr>
          <a:xfrm>
            <a:off x="6004560" y="1259840"/>
            <a:ext cx="0" cy="477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17B345D-1C8B-4D36-9229-5B815EDF0EC5}"/>
              </a:ext>
            </a:extLst>
          </p:cNvPr>
          <p:cNvSpPr txBox="1"/>
          <p:nvPr/>
        </p:nvSpPr>
        <p:spPr>
          <a:xfrm>
            <a:off x="9223138" y="3664674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ludique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3BBD69-54AD-4FE3-A8F8-D94C0694E533}"/>
              </a:ext>
            </a:extLst>
          </p:cNvPr>
          <p:cNvSpPr txBox="1"/>
          <p:nvPr/>
        </p:nvSpPr>
        <p:spPr>
          <a:xfrm>
            <a:off x="-182879" y="3647440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critique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6A3EBD0-8191-4329-8841-0922243384E2}"/>
              </a:ext>
            </a:extLst>
          </p:cNvPr>
          <p:cNvSpPr txBox="1"/>
          <p:nvPr/>
        </p:nvSpPr>
        <p:spPr>
          <a:xfrm>
            <a:off x="4520129" y="6189227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pratique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D35BB-EADD-4FD2-A852-19688E5D10EA}"/>
              </a:ext>
            </a:extLst>
          </p:cNvPr>
          <p:cNvSpPr txBox="1"/>
          <p:nvPr/>
        </p:nvSpPr>
        <p:spPr>
          <a:xfrm>
            <a:off x="4520129" y="920987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utopique</a:t>
            </a:r>
          </a:p>
        </p:txBody>
      </p:sp>
    </p:spTree>
    <p:extLst>
      <p:ext uri="{BB962C8B-B14F-4D97-AF65-F5344CB8AC3E}">
        <p14:creationId xmlns:p14="http://schemas.microsoft.com/office/powerpoint/2010/main" val="319368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180" y="1284376"/>
            <a:ext cx="1378501" cy="73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296800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VISUALISATION DES MARQUES CONCURRENTES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E05CA31-FCF4-4459-9EE8-7998A5C047BF}"/>
              </a:ext>
            </a:extLst>
          </p:cNvPr>
          <p:cNvCxnSpPr>
            <a:cxnSpLocks/>
          </p:cNvCxnSpPr>
          <p:nvPr/>
        </p:nvCxnSpPr>
        <p:spPr>
          <a:xfrm>
            <a:off x="1239520" y="3515360"/>
            <a:ext cx="97739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8A7B41-3012-48A4-9008-DE638855E557}"/>
              </a:ext>
            </a:extLst>
          </p:cNvPr>
          <p:cNvCxnSpPr/>
          <p:nvPr/>
        </p:nvCxnSpPr>
        <p:spPr>
          <a:xfrm>
            <a:off x="6004560" y="1259840"/>
            <a:ext cx="0" cy="477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17B345D-1C8B-4D36-9229-5B815EDF0EC5}"/>
              </a:ext>
            </a:extLst>
          </p:cNvPr>
          <p:cNvSpPr txBox="1"/>
          <p:nvPr/>
        </p:nvSpPr>
        <p:spPr>
          <a:xfrm>
            <a:off x="9223138" y="3664674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moderne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D3BBD69-54AD-4FE3-A8F8-D94C0694E533}"/>
              </a:ext>
            </a:extLst>
          </p:cNvPr>
          <p:cNvSpPr txBox="1"/>
          <p:nvPr/>
        </p:nvSpPr>
        <p:spPr>
          <a:xfrm>
            <a:off x="-182879" y="3647440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traditionnelle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6A3EBD0-8191-4329-8841-0922243384E2}"/>
              </a:ext>
            </a:extLst>
          </p:cNvPr>
          <p:cNvSpPr txBox="1"/>
          <p:nvPr/>
        </p:nvSpPr>
        <p:spPr>
          <a:xfrm>
            <a:off x="4520129" y="6189227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discrète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2D35BB-EADD-4FD2-A852-19688E5D10EA}"/>
              </a:ext>
            </a:extLst>
          </p:cNvPr>
          <p:cNvSpPr txBox="1"/>
          <p:nvPr/>
        </p:nvSpPr>
        <p:spPr>
          <a:xfrm>
            <a:off x="4520129" y="835923"/>
            <a:ext cx="29688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Apparence prononcée</a:t>
            </a:r>
          </a:p>
        </p:txBody>
      </p:sp>
      <p:pic>
        <p:nvPicPr>
          <p:cNvPr id="8194" name="Picture 2" descr="Résultat de recherche d'images pour &quot;logo omega montre&quot;">
            <a:extLst>
              <a:ext uri="{FF2B5EF4-FFF2-40B4-BE49-F238E27FC236}">
                <a16:creationId xmlns:a16="http://schemas.microsoft.com/office/drawing/2014/main" id="{5621D32C-C2CE-4394-A6E6-02F7A583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289" y="4056447"/>
            <a:ext cx="1351888" cy="71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ésultat de recherche d'images pour &quot;logo rolex montre&quot;">
            <a:extLst>
              <a:ext uri="{FF2B5EF4-FFF2-40B4-BE49-F238E27FC236}">
                <a16:creationId xmlns:a16="http://schemas.microsoft.com/office/drawing/2014/main" id="{85961753-1243-444F-964D-12EB3A3D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687" y="3788098"/>
            <a:ext cx="1765007" cy="10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associée">
            <a:extLst>
              <a:ext uri="{FF2B5EF4-FFF2-40B4-BE49-F238E27FC236}">
                <a16:creationId xmlns:a16="http://schemas.microsoft.com/office/drawing/2014/main" id="{E0DC1F59-A9C5-4BBC-90F0-A89295EE2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12" y="1423706"/>
            <a:ext cx="1509442" cy="75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associée">
            <a:extLst>
              <a:ext uri="{FF2B5EF4-FFF2-40B4-BE49-F238E27FC236}">
                <a16:creationId xmlns:a16="http://schemas.microsoft.com/office/drawing/2014/main" id="{A3993CE0-B059-4EFC-8E86-B3B991D50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32" y="2461970"/>
            <a:ext cx="1378201" cy="8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ésultat de recherche d'images pour &quot;logo le rhöne montre&quot;">
            <a:extLst>
              <a:ext uri="{FF2B5EF4-FFF2-40B4-BE49-F238E27FC236}">
                <a16:creationId xmlns:a16="http://schemas.microsoft.com/office/drawing/2014/main" id="{91EB5E0E-6D97-42F5-81B9-E4792182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340" y="1284376"/>
            <a:ext cx="1727082" cy="77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ésultat de recherche d'images pour &quot;logo tag heuer&quot;">
            <a:extLst>
              <a:ext uri="{FF2B5EF4-FFF2-40B4-BE49-F238E27FC236}">
                <a16:creationId xmlns:a16="http://schemas.microsoft.com/office/drawing/2014/main" id="{83D517C3-D651-4666-89EF-937023664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339" b="51339"/>
          <a:stretch/>
        </p:blipFill>
        <p:spPr bwMode="auto">
          <a:xfrm>
            <a:off x="7509192" y="3285181"/>
            <a:ext cx="1823084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24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NOUVELLE CULTURE DU LUXE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87B7BA7-4D3E-402A-8631-05927E252E14}"/>
              </a:ext>
            </a:extLst>
          </p:cNvPr>
          <p:cNvSpPr txBox="1"/>
          <p:nvPr/>
        </p:nvSpPr>
        <p:spPr>
          <a:xfrm>
            <a:off x="7934940" y="1718421"/>
            <a:ext cx="2968862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  <a:hlinkClick r:id="rId4"/>
              </a:rPr>
              <a:t>https://www.youtube.com/user/hublotTV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https://www.youtube.com/watch?v=A06r787y6T4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897A59-72D1-46B9-ADB1-5F13E70C2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" y="1768443"/>
            <a:ext cx="6632366" cy="407140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222CD71-AB07-40EB-91D1-19487B477B04}"/>
              </a:ext>
            </a:extLst>
          </p:cNvPr>
          <p:cNvSpPr txBox="1"/>
          <p:nvPr/>
        </p:nvSpPr>
        <p:spPr>
          <a:xfrm>
            <a:off x="7934940" y="4916514"/>
            <a:ext cx="296886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Sound design en rupture avec les codes classiques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+++</a:t>
            </a:r>
          </a:p>
        </p:txBody>
      </p:sp>
    </p:spTree>
    <p:extLst>
      <p:ext uri="{BB962C8B-B14F-4D97-AF65-F5344CB8AC3E}">
        <p14:creationId xmlns:p14="http://schemas.microsoft.com/office/powerpoint/2010/main" val="161546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NOUVELLE CULTURE DU LUXE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99AFE9-9EA3-4040-BD81-A89456AFC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3" y="1056537"/>
            <a:ext cx="5048903" cy="28227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A340E8-A903-4B77-90F7-93B5BBD17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02" y="3635437"/>
            <a:ext cx="6127020" cy="29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8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PUBLICITÉ WEB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127BA5-96F5-407F-9629-AC8F4DC0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027430"/>
            <a:ext cx="9239250" cy="2381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16D049-4106-4593-A386-B2A557FCE711}"/>
              </a:ext>
            </a:extLst>
          </p:cNvPr>
          <p:cNvSpPr txBox="1"/>
          <p:nvPr/>
        </p:nvSpPr>
        <p:spPr>
          <a:xfrm>
            <a:off x="2519680" y="4312305"/>
            <a:ext cx="756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file:///C:/Users/etien/Desktop/master%20communication/Audit%20Hublot/Le%20Rhöne%C2%A0_%20quand%20la%20haute%20horlogerie%20coule%20de%20source%20-%20Passion%20Horlogère_files/200x240.html</a:t>
            </a:r>
          </a:p>
        </p:txBody>
      </p:sp>
    </p:spTree>
    <p:extLst>
      <p:ext uri="{BB962C8B-B14F-4D97-AF65-F5344CB8AC3E}">
        <p14:creationId xmlns:p14="http://schemas.microsoft.com/office/powerpoint/2010/main" val="138342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RECOMMANDATIONS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9A1717-6DF6-472B-BD7D-44476AE1E836}"/>
              </a:ext>
            </a:extLst>
          </p:cNvPr>
          <p:cNvSpPr txBox="1"/>
          <p:nvPr/>
        </p:nvSpPr>
        <p:spPr>
          <a:xfrm>
            <a:off x="524035" y="920987"/>
            <a:ext cx="532051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Recommandation </a:t>
            </a:r>
            <a:r>
              <a:rPr lang="fr-FR" b="1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n°I</a:t>
            </a:r>
            <a:r>
              <a:rPr lang="fr-FR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:</a:t>
            </a:r>
          </a:p>
          <a:p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- Exploiter les possibilités de communication avec les nouveaux univers du luxe. 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Faire appel à des sociologues et anthropologues pour saisir les rites et les pratiques culturelles.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FD3873F-D211-4F28-A942-3BB4385CD306}"/>
              </a:ext>
            </a:extLst>
          </p:cNvPr>
          <p:cNvSpPr txBox="1"/>
          <p:nvPr/>
        </p:nvSpPr>
        <p:spPr>
          <a:xfrm>
            <a:off x="487005" y="2442717"/>
            <a:ext cx="4700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Recommandation n°2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S’implanter dans la production des clips musicaux -&gt; placement de produit</a:t>
            </a:r>
          </a:p>
        </p:txBody>
      </p:sp>
      <p:pic>
        <p:nvPicPr>
          <p:cNvPr id="11266" name="Picture 2" descr="Résultat de recherche d'images pour &quot;akin sevgor photo&quot;">
            <a:extLst>
              <a:ext uri="{FF2B5EF4-FFF2-40B4-BE49-F238E27FC236}">
                <a16:creationId xmlns:a16="http://schemas.microsoft.com/office/drawing/2014/main" id="{1CC96302-FE72-4543-820A-AA8BF133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91" y="930128"/>
            <a:ext cx="4700270" cy="26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FA80FE9-697D-47AF-9136-19C02EEC3B23}"/>
              </a:ext>
            </a:extLst>
          </p:cNvPr>
          <p:cNvSpPr txBox="1"/>
          <p:nvPr/>
        </p:nvSpPr>
        <p:spPr>
          <a:xfrm>
            <a:off x="10152680" y="3625489"/>
            <a:ext cx="224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Akin </a:t>
            </a:r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Sevgör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« Arsnova »</a:t>
            </a:r>
          </a:p>
        </p:txBody>
      </p:sp>
      <p:pic>
        <p:nvPicPr>
          <p:cNvPr id="11268" name="Picture 4" descr="Résultat de recherche d'images pour &quot;Maxime MDC Community&quot;">
            <a:extLst>
              <a:ext uri="{FF2B5EF4-FFF2-40B4-BE49-F238E27FC236}">
                <a16:creationId xmlns:a16="http://schemas.microsoft.com/office/drawing/2014/main" id="{4B8230C9-A1CF-4D6E-9C36-A58C611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94" y="3607530"/>
            <a:ext cx="3981672" cy="298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E04076B-2F8D-49F4-A09A-C61733F57165}"/>
              </a:ext>
            </a:extLst>
          </p:cNvPr>
          <p:cNvCxnSpPr/>
          <p:nvPr/>
        </p:nvCxnSpPr>
        <p:spPr>
          <a:xfrm flipV="1">
            <a:off x="10095340" y="3703225"/>
            <a:ext cx="0" cy="7305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ED4D6910-5A71-4E9A-8E05-31417E13A520}"/>
              </a:ext>
            </a:extLst>
          </p:cNvPr>
          <p:cNvSpPr txBox="1"/>
          <p:nvPr/>
        </p:nvSpPr>
        <p:spPr>
          <a:xfrm>
            <a:off x="524035" y="4511332"/>
            <a:ext cx="4700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Recommandation n°4 :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Exploiter l’univers graphique de la marque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Mise en cohérence des mathématiques et de la technologie + légitimité de la marque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Attaquer le marché de San </a:t>
            </a:r>
            <a:r>
              <a:rPr lang="fr-FR" i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Fransisco</a:t>
            </a: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 par le </a:t>
            </a:r>
            <a:r>
              <a:rPr lang="fr-FR" i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Visionnary</a:t>
            </a: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 Art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DBC6323-5818-4E78-888B-9AFF1BE74AB2}"/>
              </a:ext>
            </a:extLst>
          </p:cNvPr>
          <p:cNvSpPr txBox="1"/>
          <p:nvPr/>
        </p:nvSpPr>
        <p:spPr>
          <a:xfrm>
            <a:off x="487005" y="3458380"/>
            <a:ext cx="4700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Recommandation n°3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Développer le Motion Design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bg1"/>
                </a:solidFill>
                <a:latin typeface="Abadi Extra Light" panose="020B0204020104020204" pitchFamily="34" charset="0"/>
              </a:rPr>
              <a:t>Pub web , clips musicaux, </a:t>
            </a:r>
            <a:r>
              <a:rPr lang="fr-FR" i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etc</a:t>
            </a:r>
            <a:endParaRPr lang="fr-FR" i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74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MERCI !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4975013" y="2996715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9A1717-6DF6-472B-BD7D-44476AE1E836}"/>
              </a:ext>
            </a:extLst>
          </p:cNvPr>
          <p:cNvSpPr txBox="1"/>
          <p:nvPr/>
        </p:nvSpPr>
        <p:spPr>
          <a:xfrm>
            <a:off x="3435742" y="5249147"/>
            <a:ext cx="5320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>
                <a:solidFill>
                  <a:schemeClr val="bg1"/>
                </a:solidFill>
                <a:latin typeface="Neue Haas Grotesk Text Pro" panose="020B0504020202020204" pitchFamily="34" charset="0"/>
              </a:rPr>
              <a:t>https://www2.deloitte.com/content/dam/Deloitte/ch/Documents/consumer-business/ch-fr-swiss-watch-industry-study-2017.pdf</a:t>
            </a:r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0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 PRODUIT DE MARQUE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55EAEB-F3AF-414E-A423-BF78976DEBFC}"/>
              </a:ext>
            </a:extLst>
          </p:cNvPr>
          <p:cNvSpPr txBox="1"/>
          <p:nvPr/>
        </p:nvSpPr>
        <p:spPr>
          <a:xfrm>
            <a:off x="1706880" y="1002802"/>
            <a:ext cx="8778240" cy="369332"/>
          </a:xfrm>
          <a:prstGeom prst="rect">
            <a:avLst/>
          </a:prstGeom>
          <a:noFill/>
          <a:effectLst>
            <a:reflection stA="18000" endPos="79000" dist="254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Hublot vend du succès, mais pas de n’importe quel type :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F99C0A-F2CA-4789-9120-6BBCADC1796B}"/>
              </a:ext>
            </a:extLst>
          </p:cNvPr>
          <p:cNvSpPr txBox="1"/>
          <p:nvPr/>
        </p:nvSpPr>
        <p:spPr>
          <a:xfrm>
            <a:off x="2534920" y="1673803"/>
            <a:ext cx="712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i="1" dirty="0">
                <a:solidFill>
                  <a:schemeClr val="bg1"/>
                </a:solidFill>
                <a:latin typeface="Bell MT" panose="02020503060305020303" pitchFamily="18" charset="0"/>
              </a:rPr>
              <a:t>Le succès par l’audace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BAE1393-6228-4C69-810B-DB30AB7D059F}"/>
              </a:ext>
            </a:extLst>
          </p:cNvPr>
          <p:cNvSpPr/>
          <p:nvPr/>
        </p:nvSpPr>
        <p:spPr>
          <a:xfrm>
            <a:off x="4533899" y="3098422"/>
            <a:ext cx="3105150" cy="3105150"/>
          </a:xfrm>
          <a:prstGeom prst="ellipse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Résultat de recherche d'images pour &quot;hublot png&quot;">
            <a:extLst>
              <a:ext uri="{FF2B5EF4-FFF2-40B4-BE49-F238E27FC236}">
                <a16:creationId xmlns:a16="http://schemas.microsoft.com/office/drawing/2014/main" id="{B0B60108-A5E2-40FF-9A21-59AB85D1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4" y="272557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EC872216-01BD-4AAF-A3A1-18BD2BA8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2" y="3779934"/>
            <a:ext cx="2178025" cy="15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CD622B-9E0E-479B-8CCA-456904CBFCC6}"/>
              </a:ext>
            </a:extLst>
          </p:cNvPr>
          <p:cNvSpPr txBox="1"/>
          <p:nvPr/>
        </p:nvSpPr>
        <p:spPr>
          <a:xfrm>
            <a:off x="729162" y="2691408"/>
            <a:ext cx="35729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Fusion des opposés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Oxymore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3FC30D-5FA0-40C8-AA47-0C473E72CA70}"/>
              </a:ext>
            </a:extLst>
          </p:cNvPr>
          <p:cNvSpPr txBox="1"/>
          <p:nvPr/>
        </p:nvSpPr>
        <p:spPr>
          <a:xfrm>
            <a:off x="7991474" y="2691408"/>
            <a:ext cx="35729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Les chemins de vie</a:t>
            </a:r>
          </a:p>
          <a:p>
            <a:pPr algn="r"/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Allégorie</a:t>
            </a:r>
          </a:p>
          <a:p>
            <a:pPr algn="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Courbe d’Asaf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85FBBE-5B08-4425-8472-6F0F49622F0A}"/>
              </a:ext>
            </a:extLst>
          </p:cNvPr>
          <p:cNvSpPr txBox="1"/>
          <p:nvPr/>
        </p:nvSpPr>
        <p:spPr>
          <a:xfrm>
            <a:off x="729162" y="4636342"/>
            <a:ext cx="35729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Geste de couture </a:t>
            </a:r>
          </a:p>
          <a:p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Référence technique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11E6743-8AD5-4525-8208-C54151B97292}"/>
              </a:ext>
            </a:extLst>
          </p:cNvPr>
          <p:cNvSpPr txBox="1"/>
          <p:nvPr/>
        </p:nvSpPr>
        <p:spPr>
          <a:xfrm>
            <a:off x="8102612" y="4617540"/>
            <a:ext cx="35729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Quadrature du cercle</a:t>
            </a:r>
          </a:p>
          <a:p>
            <a:pPr algn="r"/>
            <a:r>
              <a:rPr lang="fr-FR" sz="1600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Évocation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algn="r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Homme de Vitruve</a:t>
            </a:r>
          </a:p>
        </p:txBody>
      </p:sp>
    </p:spTree>
    <p:extLst>
      <p:ext uri="{BB962C8B-B14F-4D97-AF65-F5344CB8AC3E}">
        <p14:creationId xmlns:p14="http://schemas.microsoft.com/office/powerpoint/2010/main" val="412080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9687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 PROJET DE MARQUE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EDD730A-1903-4D20-93E6-BEFE48033C93}"/>
              </a:ext>
            </a:extLst>
          </p:cNvPr>
          <p:cNvSpPr txBox="1"/>
          <p:nvPr/>
        </p:nvSpPr>
        <p:spPr>
          <a:xfrm>
            <a:off x="916940" y="1616998"/>
            <a:ext cx="1064749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Énonciation fondamentale (ou ADN) :	« Défier l’impossible par la singularité»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i="1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Projet : 					Avancer sans œillères</a:t>
            </a: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r>
              <a:rPr lang="fr-F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Mission :					Mélanger des univers – « the Art of Fusion » </a:t>
            </a:r>
            <a:endParaRPr lang="fr-FR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2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LES PRODUITS BRUTS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93BF6F-BF1F-46AB-B799-74A1275A4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23" y="1095375"/>
            <a:ext cx="6546753" cy="537314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F86822-2514-44C9-8FC6-5D21875B31CD}"/>
              </a:ext>
            </a:extLst>
          </p:cNvPr>
          <p:cNvSpPr txBox="1"/>
          <p:nvPr/>
        </p:nvSpPr>
        <p:spPr>
          <a:xfrm>
            <a:off x="494678" y="2029960"/>
            <a:ext cx="224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Classic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 Fusion</a:t>
            </a:r>
          </a:p>
          <a:p>
            <a:r>
              <a:rPr lang="fr-FR" sz="1600" i="1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Chronograph</a:t>
            </a:r>
            <a:endParaRPr lang="fr-FR" sz="1600" i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588126-3014-485D-BE16-C9A1A97C16C2}"/>
              </a:ext>
            </a:extLst>
          </p:cNvPr>
          <p:cNvSpPr txBox="1"/>
          <p:nvPr/>
        </p:nvSpPr>
        <p:spPr>
          <a:xfrm>
            <a:off x="494678" y="2816501"/>
            <a:ext cx="224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Big Bang</a:t>
            </a:r>
          </a:p>
          <a:p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Extensions en masse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ABD7372-3E3B-49FC-A90E-FE820AECF9EE}"/>
              </a:ext>
            </a:extLst>
          </p:cNvPr>
          <p:cNvSpPr txBox="1"/>
          <p:nvPr/>
        </p:nvSpPr>
        <p:spPr>
          <a:xfrm>
            <a:off x="494678" y="3723653"/>
            <a:ext cx="224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King Power</a:t>
            </a:r>
          </a:p>
          <a:p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Plus masculine</a:t>
            </a: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8804F9F-16D9-4087-B47A-C9B93BA1413B}"/>
              </a:ext>
            </a:extLst>
          </p:cNvPr>
          <p:cNvSpPr txBox="1"/>
          <p:nvPr/>
        </p:nvSpPr>
        <p:spPr>
          <a:xfrm>
            <a:off x="494678" y="4625449"/>
            <a:ext cx="224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One Million $</a:t>
            </a:r>
          </a:p>
          <a:p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(1 million $)</a:t>
            </a:r>
            <a:endParaRPr lang="fr-FR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15E3108-7069-4005-A9A0-736A3F8FCC9C}"/>
              </a:ext>
            </a:extLst>
          </p:cNvPr>
          <p:cNvSpPr txBox="1"/>
          <p:nvPr/>
        </p:nvSpPr>
        <p:spPr>
          <a:xfrm>
            <a:off x="9658308" y="1876993"/>
            <a:ext cx="22447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Signes distinctifs</a:t>
            </a:r>
          </a:p>
          <a:p>
            <a:pPr algn="just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algn="just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La lunette en forme de hublot.</a:t>
            </a: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just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Les 6 vis en titane.</a:t>
            </a: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just"/>
            <a:r>
              <a:rPr lang="fr-FR" dirty="0">
                <a:solidFill>
                  <a:schemeClr val="bg1"/>
                </a:solidFill>
                <a:latin typeface="Abadi Extra Light" panose="020B0204020104020204" pitchFamily="34" charset="0"/>
              </a:rPr>
              <a:t>Le bracelet en caoutchouc.</a:t>
            </a: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algn="just"/>
            <a:endParaRPr lang="fr-FR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5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LES ARGUMENTS DE VENTE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851450-D991-43DC-B7F5-DAE88B21BBE6}"/>
              </a:ext>
            </a:extLst>
          </p:cNvPr>
          <p:cNvSpPr txBox="1"/>
          <p:nvPr/>
        </p:nvSpPr>
        <p:spPr>
          <a:xfrm>
            <a:off x="916940" y="1616998"/>
            <a:ext cx="106474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Mouvement UNICO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</a:t>
            </a:r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peu de communication sur le sujet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Matériaux innovants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</a:t>
            </a:r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la recherche semble en stand-by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Montre de luxe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</a:t>
            </a:r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avec toutes les qualités qu’on peut en attendre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Visuellement complexe et  attirante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- </a:t>
            </a:r>
            <a:r>
              <a:rPr lang="fr-FR" sz="1600" dirty="0" err="1">
                <a:solidFill>
                  <a:schemeClr val="bg1"/>
                </a:solidFill>
                <a:latin typeface="Neue Haas Grotesk Text Pro" panose="020B0504020202020204" pitchFamily="34" charset="0"/>
              </a:rPr>
              <a:t>squelettée</a:t>
            </a:r>
            <a:endParaRPr lang="fr-FR" sz="1600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2">
                  <a:lumMod val="90000"/>
                </a:schemeClr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Partenariats exceptionnels et éditions limitées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– </a:t>
            </a:r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 cœur actuel de la marque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2">
                    <a:lumMod val="90000"/>
                  </a:schemeClr>
                </a:solidFill>
                <a:latin typeface="Neue Haas Grotesk Text Pro" panose="020B0504020202020204" pitchFamily="34" charset="0"/>
              </a:rPr>
              <a:t>Fabriquée à Genève </a:t>
            </a:r>
            <a:r>
              <a:rPr lang="fr-FR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– </a:t>
            </a:r>
            <a:r>
              <a:rPr lang="fr-FR" sz="16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pour l’international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56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L’IMAGINAIRE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2050" name="Picture 2" descr="Résultat de recherche d'images pour &quot;Avion icone png&quot;">
            <a:extLst>
              <a:ext uri="{FF2B5EF4-FFF2-40B4-BE49-F238E27FC236}">
                <a16:creationId xmlns:a16="http://schemas.microsoft.com/office/drawing/2014/main" id="{555B1525-9F81-4B37-B5B5-928343AA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917503"/>
            <a:ext cx="2914650" cy="2914650"/>
          </a:xfrm>
          <a:prstGeom prst="rect">
            <a:avLst/>
          </a:prstGeom>
          <a:noFill/>
          <a:effectLst>
            <a:reflection stA="14000" endPos="24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ésultat de recherche d'images pour &quot;icone avion blanc png&quot;">
            <a:extLst>
              <a:ext uri="{FF2B5EF4-FFF2-40B4-BE49-F238E27FC236}">
                <a16:creationId xmlns:a16="http://schemas.microsoft.com/office/drawing/2014/main" id="{E867E6C8-6D82-45D7-A343-C379B2B02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236" b="26236"/>
          <a:stretch/>
        </p:blipFill>
        <p:spPr bwMode="auto">
          <a:xfrm rot="20433076">
            <a:off x="888666" y="2999168"/>
            <a:ext cx="3041927" cy="1520964"/>
          </a:xfrm>
          <a:prstGeom prst="rect">
            <a:avLst/>
          </a:prstGeom>
          <a:noFill/>
          <a:effectLst>
            <a:reflection blurRad="50800" stA="9000" endPos="55000" dist="165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ésultat de recherche d'images pour &quot;icone bateau croisiere&quot;">
            <a:extLst>
              <a:ext uri="{FF2B5EF4-FFF2-40B4-BE49-F238E27FC236}">
                <a16:creationId xmlns:a16="http://schemas.microsoft.com/office/drawing/2014/main" id="{4DAC0DB5-7EF0-4060-87B0-DDE98BB26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17" b="8817"/>
          <a:stretch/>
        </p:blipFill>
        <p:spPr bwMode="auto">
          <a:xfrm>
            <a:off x="8267220" y="3374828"/>
            <a:ext cx="3374782" cy="1687391"/>
          </a:xfrm>
          <a:prstGeom prst="rect">
            <a:avLst/>
          </a:prstGeom>
          <a:noFill/>
          <a:effectLst>
            <a:reflection stA="45000" endPos="29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CD5681E-AF85-44EE-A31F-F607EBF3615C}"/>
              </a:ext>
            </a:extLst>
          </p:cNvPr>
          <p:cNvSpPr txBox="1"/>
          <p:nvPr/>
        </p:nvSpPr>
        <p:spPr>
          <a:xfrm>
            <a:off x="228600" y="1227371"/>
            <a:ext cx="1173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Entre-soi bourgeois   |    mondialisation    |    Poste à décision    |    visionnaire    |    ingénierie</a:t>
            </a:r>
            <a:endParaRPr lang="fr-FR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LE MONDE POSSIBLE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18773E-C809-4104-AA71-D3C1400479E8}"/>
              </a:ext>
            </a:extLst>
          </p:cNvPr>
          <p:cNvSpPr txBox="1"/>
          <p:nvPr/>
        </p:nvSpPr>
        <p:spPr>
          <a:xfrm>
            <a:off x="228600" y="1227371"/>
            <a:ext cx="1173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Statut social affirmé    |    outsider    |    sur - valorisation du temps    |    sophistication &amp; distinction</a:t>
            </a:r>
            <a:endParaRPr lang="fr-FR" b="1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pic>
        <p:nvPicPr>
          <p:cNvPr id="5124" name="Picture 4" descr="Résultat de recherche d'images pour &quot;nicky Jam&quot;">
            <a:extLst>
              <a:ext uri="{FF2B5EF4-FFF2-40B4-BE49-F238E27FC236}">
                <a16:creationId xmlns:a16="http://schemas.microsoft.com/office/drawing/2014/main" id="{F0ECA3F4-E178-44F7-B9BB-972981D0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80" y="2536985"/>
            <a:ext cx="3093644" cy="3093644"/>
          </a:xfrm>
          <a:prstGeom prst="rect">
            <a:avLst/>
          </a:prstGeom>
          <a:noFill/>
          <a:effectLst>
            <a:reflection blurRad="177800" stA="34000" endPos="23000" dist="2794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ésultat de recherche d'images pour &quot;hublot publicité&quot;">
            <a:extLst>
              <a:ext uri="{FF2B5EF4-FFF2-40B4-BE49-F238E27FC236}">
                <a16:creationId xmlns:a16="http://schemas.microsoft.com/office/drawing/2014/main" id="{113637EC-E40D-442B-BFBD-50FFB4FDC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4691" r="3993" b="3649"/>
          <a:stretch/>
        </p:blipFill>
        <p:spPr bwMode="auto">
          <a:xfrm>
            <a:off x="4741359" y="2072172"/>
            <a:ext cx="2709280" cy="3558457"/>
          </a:xfrm>
          <a:prstGeom prst="rect">
            <a:avLst/>
          </a:prstGeom>
          <a:noFill/>
          <a:effectLst>
            <a:reflection blurRad="177800" stA="45000" endPos="24000" dist="2667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ésultat de recherche d'images pour &quot;hublot publicité&quot;">
            <a:extLst>
              <a:ext uri="{FF2B5EF4-FFF2-40B4-BE49-F238E27FC236}">
                <a16:creationId xmlns:a16="http://schemas.microsoft.com/office/drawing/2014/main" id="{763A2290-6E85-466A-808A-93CD96D6A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25" y="1903087"/>
            <a:ext cx="2349560" cy="3727542"/>
          </a:xfrm>
          <a:prstGeom prst="rect">
            <a:avLst/>
          </a:prstGeom>
          <a:noFill/>
          <a:effectLst>
            <a:reflection blurRad="177800" stA="45000" endPos="16000" dist="228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2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7835F0-719F-4280-B26A-3F642968BF75}"/>
              </a:ext>
            </a:extLst>
          </p:cNvPr>
          <p:cNvSpPr/>
          <p:nvPr/>
        </p:nvSpPr>
        <p:spPr>
          <a:xfrm>
            <a:off x="0" y="-2032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Résultat de recherche d'images pour &quot;hublot logo&quot;">
            <a:extLst>
              <a:ext uri="{FF2B5EF4-FFF2-40B4-BE49-F238E27FC236}">
                <a16:creationId xmlns:a16="http://schemas.microsoft.com/office/drawing/2014/main" id="{AD77D56E-507B-4412-B650-4838807AD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060" y="6203572"/>
            <a:ext cx="733884" cy="3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D4AF45-D069-49A0-94F7-C2273B81F0BF}"/>
              </a:ext>
            </a:extLst>
          </p:cNvPr>
          <p:cNvSpPr txBox="1"/>
          <p:nvPr/>
        </p:nvSpPr>
        <p:spPr>
          <a:xfrm>
            <a:off x="916940" y="459322"/>
            <a:ext cx="1035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pc="300" dirty="0">
                <a:solidFill>
                  <a:schemeClr val="bg1"/>
                </a:solidFill>
                <a:latin typeface="Garamond" panose="02020404030301010803" pitchFamily="18" charset="0"/>
                <a:cs typeface="Biome" panose="020B0502040204020203" pitchFamily="34" charset="0"/>
              </a:rPr>
              <a:t>CONTEXTE SOCIO-CULTUREL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59732C-009D-4F78-8817-FEAE3156C570}"/>
              </a:ext>
            </a:extLst>
          </p:cNvPr>
          <p:cNvSpPr txBox="1"/>
          <p:nvPr/>
        </p:nvSpPr>
        <p:spPr>
          <a:xfrm>
            <a:off x="7991474" y="4871670"/>
            <a:ext cx="35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fr-FR" dirty="0">
              <a:solidFill>
                <a:schemeClr val="bg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618773E-C809-4104-AA71-D3C1400479E8}"/>
              </a:ext>
            </a:extLst>
          </p:cNvPr>
          <p:cNvSpPr txBox="1"/>
          <p:nvPr/>
        </p:nvSpPr>
        <p:spPr>
          <a:xfrm>
            <a:off x="574041" y="1400629"/>
            <a:ext cx="451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Marché des montres suisses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7BCE56-072D-46B6-9D57-37D9C7D1A01A}"/>
              </a:ext>
            </a:extLst>
          </p:cNvPr>
          <p:cNvSpPr txBox="1"/>
          <p:nvPr/>
        </p:nvSpPr>
        <p:spPr>
          <a:xfrm>
            <a:off x="7125882" y="1400629"/>
            <a:ext cx="4516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Complications géopolitiques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Chine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Hong Kong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Délocalisation</a:t>
            </a:r>
          </a:p>
        </p:txBody>
      </p:sp>
      <p:pic>
        <p:nvPicPr>
          <p:cNvPr id="6148" name="Picture 4" descr="Résultat de recherche d'images pour &quot;carte suisse europe&quot;">
            <a:extLst>
              <a:ext uri="{FF2B5EF4-FFF2-40B4-BE49-F238E27FC236}">
                <a16:creationId xmlns:a16="http://schemas.microsoft.com/office/drawing/2014/main" id="{9DD9D89B-EDF9-41D3-A266-228D7E05C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" b="-61"/>
          <a:stretch/>
        </p:blipFill>
        <p:spPr bwMode="auto">
          <a:xfrm>
            <a:off x="1422401" y="2014170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0E8E303-71F8-46C5-8717-C11F59BCF041}"/>
              </a:ext>
            </a:extLst>
          </p:cNvPr>
          <p:cNvSpPr txBox="1"/>
          <p:nvPr/>
        </p:nvSpPr>
        <p:spPr>
          <a:xfrm>
            <a:off x="7125882" y="4134153"/>
            <a:ext cx="4516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Les « nouveaux bourgeois »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Rupture des codes de la bourgeoisie européenne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Comportements digitaux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E2223A-A426-441A-8ADC-DEEDE8F7D0D2}"/>
              </a:ext>
            </a:extLst>
          </p:cNvPr>
          <p:cNvSpPr txBox="1"/>
          <p:nvPr/>
        </p:nvSpPr>
        <p:spPr>
          <a:xfrm>
            <a:off x="627570" y="5072455"/>
            <a:ext cx="45161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Traditionnel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Héritage fort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Marché stable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  <a:latin typeface="Neue Haas Grotesk Text Pro" panose="020B0504020202020204" pitchFamily="34" charset="0"/>
              </a:rPr>
              <a:t>Forte concurrence</a:t>
            </a:r>
          </a:p>
        </p:txBody>
      </p:sp>
    </p:spTree>
    <p:extLst>
      <p:ext uri="{BB962C8B-B14F-4D97-AF65-F5344CB8AC3E}">
        <p14:creationId xmlns:p14="http://schemas.microsoft.com/office/powerpoint/2010/main" val="1372293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1000</Words>
  <Application>Microsoft Office PowerPoint</Application>
  <PresentationFormat>Grand écran</PresentationFormat>
  <Paragraphs>222</Paragraphs>
  <Slides>29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Abadi Extra Light</vt:lpstr>
      <vt:lpstr>Arial</vt:lpstr>
      <vt:lpstr>Bell MT</vt:lpstr>
      <vt:lpstr>Calibri</vt:lpstr>
      <vt:lpstr>Calibri Light</vt:lpstr>
      <vt:lpstr>Garamond</vt:lpstr>
      <vt:lpstr>Neue Haas Grotesk Text Pro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bertet</dc:creator>
  <cp:lastModifiedBy>etienne bertet</cp:lastModifiedBy>
  <cp:revision>64</cp:revision>
  <dcterms:created xsi:type="dcterms:W3CDTF">2020-01-08T02:14:41Z</dcterms:created>
  <dcterms:modified xsi:type="dcterms:W3CDTF">2022-04-19T14:24:58Z</dcterms:modified>
</cp:coreProperties>
</file>